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355600" rtl="0" fontAlgn="auto" latinLnBrk="0" hangingPunct="0">
      <a:lnSpc>
        <a:spcPct val="100000"/>
      </a:lnSpc>
      <a:spcBef>
        <a:spcPts val="4700"/>
      </a:spcBef>
      <a:spcAft>
        <a:spcPts val="0"/>
      </a:spcAft>
      <a:buClrTx/>
      <a:buSzTx/>
      <a:buFontTx/>
      <a:buNone/>
      <a:tabLst/>
      <a:defRPr b="0" baseline="0" cap="none" i="0" spc="0" strike="noStrike" sz="4000" u="none" kumimoji="0" normalizeH="0">
        <a:ln>
          <a:noFill/>
        </a:ln>
        <a:solidFill>
          <a:srgbClr val="53585F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FE2E6"/>
          </a:solidFill>
        </a:fill>
      </a:tcStyle>
    </a:wholeTbl>
    <a:band2H>
      <a:tcTxStyle b="def" i="def"/>
      <a:tcStyle>
        <a:tcBdr/>
        <a:fill>
          <a:solidFill>
            <a:srgbClr val="EFF1F3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CE6E0"/>
          </a:solidFill>
        </a:fill>
      </a:tcStyle>
    </a:wholeTbl>
    <a:band2H>
      <a:tcTxStyle b="def" i="def"/>
      <a:tcStyle>
        <a:tcBdr/>
        <a:fill>
          <a:solidFill>
            <a:srgbClr val="EEF3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6DCE4"/>
          </a:solidFill>
        </a:fill>
      </a:tcStyle>
    </a:wholeTbl>
    <a:band2H>
      <a:tcTxStyle b="def" i="def"/>
      <a:tcStyle>
        <a:tcBdr/>
        <a:fill>
          <a:solidFill>
            <a:srgbClr val="F3EEF2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9E9E9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53585F"/>
        </a:fontRef>
        <a:srgbClr val="53585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0D1"/>
          </a:solidFill>
        </a:fill>
      </a:tcStyle>
    </a:wholeTbl>
    <a:band2H>
      <a:tcTxStyle b="def" i="def"/>
      <a:tcStyle>
        <a:tcBdr/>
        <a:fill>
          <a:solidFill>
            <a:srgbClr val="E9E9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53585F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solidFill>
            <a:srgbClr val="53585F">
              <a:alpha val="20000"/>
            </a:srgbClr>
          </a:solidFill>
        </a:fill>
      </a:tcStyle>
    </a:firstCol>
    <a:lastRow>
      <a:tcTxStyle b="on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50800" cap="flat">
              <a:solidFill>
                <a:srgbClr val="53585F"/>
              </a:solidFill>
              <a:prstDash val="solid"/>
              <a:round/>
            </a:ln>
          </a:top>
          <a:bottom>
            <a:ln w="127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53585F"/>
        </a:fontRef>
        <a:srgbClr val="53585F"/>
      </a:tcTxStyle>
      <a:tcStyle>
        <a:tcBdr>
          <a:left>
            <a:ln w="12700" cap="flat">
              <a:solidFill>
                <a:srgbClr val="53585F"/>
              </a:solidFill>
              <a:prstDash val="solid"/>
              <a:round/>
            </a:ln>
          </a:left>
          <a:right>
            <a:ln w="12700" cap="flat">
              <a:solidFill>
                <a:srgbClr val="53585F"/>
              </a:solidFill>
              <a:prstDash val="solid"/>
              <a:round/>
            </a:ln>
          </a:right>
          <a:top>
            <a:ln w="12700" cap="flat">
              <a:solidFill>
                <a:srgbClr val="53585F"/>
              </a:solidFill>
              <a:prstDash val="solid"/>
              <a:round/>
            </a:ln>
          </a:top>
          <a:bottom>
            <a:ln w="25400" cap="flat">
              <a:solidFill>
                <a:srgbClr val="53585F"/>
              </a:solidFill>
              <a:prstDash val="solid"/>
              <a:round/>
            </a:ln>
          </a:bottom>
          <a:insideH>
            <a:ln w="12700" cap="flat">
              <a:solidFill>
                <a:srgbClr val="53585F"/>
              </a:solidFill>
              <a:prstDash val="solid"/>
              <a:round/>
            </a:ln>
          </a:insideH>
          <a:insideV>
            <a:ln w="12700" cap="flat">
              <a:solidFill>
                <a:srgbClr val="53585F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Relationship Id="rId26" Type="http://schemas.openxmlformats.org/officeDocument/2006/relationships/slide" Target="slides/slide19.xml"/><Relationship Id="rId27" Type="http://schemas.openxmlformats.org/officeDocument/2006/relationships/slide" Target="slides/slide20.xml"/><Relationship Id="rId28" Type="http://schemas.openxmlformats.org/officeDocument/2006/relationships/slide" Target="slides/slide21.xml"/><Relationship Id="rId29" Type="http://schemas.openxmlformats.org/officeDocument/2006/relationships/slide" Target="slides/slide22.xml"/><Relationship Id="rId30" Type="http://schemas.openxmlformats.org/officeDocument/2006/relationships/slide" Target="slides/slide23.xml"/><Relationship Id="rId31" Type="http://schemas.openxmlformats.org/officeDocument/2006/relationships/slide" Target="slides/slide24.xml"/><Relationship Id="rId32" Type="http://schemas.openxmlformats.org/officeDocument/2006/relationships/slide" Target="slides/slide25.xml"/><Relationship Id="rId33" Type="http://schemas.openxmlformats.org/officeDocument/2006/relationships/slide" Target="slides/slide26.xml"/><Relationship Id="rId34" Type="http://schemas.openxmlformats.org/officeDocument/2006/relationships/slide" Target="slides/slide27.xml"/><Relationship Id="rId35" Type="http://schemas.openxmlformats.org/officeDocument/2006/relationships/slide" Target="slides/slide28.xml"/><Relationship Id="rId36" Type="http://schemas.openxmlformats.org/officeDocument/2006/relationships/slide" Target="slides/slide29.xml"/><Relationship Id="rId37" Type="http://schemas.openxmlformats.org/officeDocument/2006/relationships/slide" Target="slides/slide30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9" name="Shape 16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övde Düzeyi Bir…"/>
          <p:cNvSpPr txBox="1"/>
          <p:nvPr>
            <p:ph type="body" sz="quarter" idx="1" hasCustomPrompt="1"/>
          </p:nvPr>
        </p:nvSpPr>
        <p:spPr>
          <a:xfrm>
            <a:off x="1206500" y="12268950"/>
            <a:ext cx="21971000" cy="660403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  <a:lvl2pPr marL="8343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2pPr>
            <a:lvl3pPr marL="12915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3pPr>
            <a:lvl4pPr marL="17487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4pPr>
            <a:lvl5pPr marL="22059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5pPr>
          </a:lstStyle>
          <a:p>
            <a:pPr/>
            <a:r>
              <a:t>Yazar ve Tarih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" name="Gövde Düzeyi Bir…"/>
          <p:cNvSpPr txBox="1"/>
          <p:nvPr>
            <p:ph type="body" sz="quarter" idx="21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Sunu Alt Başlığı</a:t>
            </a:r>
          </a:p>
        </p:txBody>
      </p:sp>
      <p:sp>
        <p:nvSpPr>
          <p:cNvPr id="13" name="Sunu Başlığı"/>
          <p:cNvSpPr txBox="1"/>
          <p:nvPr>
            <p:ph type="title" hasCustomPrompt="1"/>
          </p:nvPr>
        </p:nvSpPr>
        <p:spPr>
          <a:xfrm>
            <a:off x="1206500" y="2616200"/>
            <a:ext cx="21971005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Sunu Başlığı</a:t>
            </a:r>
          </a:p>
        </p:txBody>
      </p:sp>
      <p:sp>
        <p:nvSpPr>
          <p:cNvPr id="14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0" name="Slayt Başlığı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Slayt Başlığı</a:t>
            </a:r>
          </a:p>
        </p:txBody>
      </p:sp>
      <p:sp>
        <p:nvSpPr>
          <p:cNvPr id="10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ja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Ajanda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9" name="Gövde Düzeyi Bir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>
              <a:spcBef>
                <a:spcPts val="6000"/>
              </a:spcBef>
              <a:buSzTx/>
              <a:buNone/>
              <a:defRPr sz="5000"/>
            </a:lvl1pPr>
          </a:lstStyle>
          <a:p>
            <a:pPr/>
            <a:r>
              <a:t>Ajanda Konuları</a:t>
            </a:r>
          </a:p>
        </p:txBody>
      </p:sp>
      <p:sp>
        <p:nvSpPr>
          <p:cNvPr id="110" name="Ajanda Başlığı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pPr/>
            <a:r>
              <a:t>Ajanda Başlığı</a:t>
            </a:r>
          </a:p>
        </p:txBody>
      </p:sp>
      <p:sp>
        <p:nvSpPr>
          <p:cNvPr id="111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Rap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övde Düzeyi Bir…"/>
          <p:cNvSpPr txBox="1"/>
          <p:nvPr>
            <p:ph type="body" sz="half" idx="1" hasCustomPrompt="1"/>
          </p:nvPr>
        </p:nvSpPr>
        <p:spPr>
          <a:xfrm>
            <a:off x="1206500" y="4191000"/>
            <a:ext cx="21971000" cy="40894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19" sz="120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Rapor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9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üyük V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övde Düzeyi Bir…"/>
          <p:cNvSpPr txBox="1"/>
          <p:nvPr>
            <p:ph type="body" idx="1" hasCustomPrompt="1"/>
          </p:nvPr>
        </p:nvSpPr>
        <p:spPr>
          <a:xfrm>
            <a:off x="1206500" y="1206500"/>
            <a:ext cx="21971000" cy="7353300"/>
          </a:xfrm>
          <a:prstGeom prst="rect">
            <a:avLst/>
          </a:prstGeom>
        </p:spPr>
        <p:txBody>
          <a:bodyPr anchor="b"/>
          <a:lstStyle>
            <a:lvl1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algn="ctr" defTabSz="2438400">
              <a:lnSpc>
                <a:spcPct val="90000"/>
              </a:lnSpc>
              <a:spcBef>
                <a:spcPts val="0"/>
              </a:spcBef>
              <a:buSzTx/>
              <a:buNone/>
              <a:defRPr spc="-1750" sz="350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%100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27" name="Veri bilgisi"/>
          <p:cNvSpPr txBox="1"/>
          <p:nvPr>
            <p:ph type="body" sz="quarter" idx="21" hasCustomPrompt="1"/>
          </p:nvPr>
        </p:nvSpPr>
        <p:spPr>
          <a:xfrm>
            <a:off x="1206500" y="8128000"/>
            <a:ext cx="21971000" cy="10795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algn="ctr" defTabSz="825500">
              <a:lnSpc>
                <a:spcPct val="90000"/>
              </a:lnSpc>
              <a:spcBef>
                <a:spcPts val="0"/>
              </a:spcBef>
              <a:buSzTx/>
              <a:buNone/>
              <a:defRPr spc="-99"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Veri bilgisi</a:t>
            </a:r>
          </a:p>
        </p:txBody>
      </p:sp>
      <p:sp>
        <p:nvSpPr>
          <p:cNvPr id="128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övde Düzeyi Bir…"/>
          <p:cNvSpPr txBox="1"/>
          <p:nvPr>
            <p:ph type="body" sz="quarter" idx="1" hasCustomPrompt="1"/>
          </p:nvPr>
        </p:nvSpPr>
        <p:spPr>
          <a:xfrm>
            <a:off x="5461000" y="9563100"/>
            <a:ext cx="13728700" cy="6985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1pPr>
            <a:lvl2pPr marL="868678" indent="-411479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2pPr>
            <a:lvl3pPr marL="1325878" indent="-411478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3pPr>
            <a:lvl4pPr marL="1783078" indent="-411478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4pPr>
            <a:lvl5pPr marL="2240278" indent="-411478" defTabSz="825500">
              <a:spcBef>
                <a:spcPts val="0"/>
              </a:spcBef>
              <a:defRPr sz="3600">
                <a:latin typeface="Produkt Light"/>
                <a:ea typeface="Produkt Light"/>
                <a:cs typeface="Produkt Light"/>
                <a:sym typeface="Produkt Light"/>
              </a:defRPr>
            </a:lvl5pPr>
          </a:lstStyle>
          <a:p>
            <a:pPr/>
            <a:r>
              <a:t>İsim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36" name="Gövde Düzeyi Bir…"/>
          <p:cNvSpPr txBox="1"/>
          <p:nvPr>
            <p:ph type="body" sz="quarter" idx="21" hasCustomPrompt="1"/>
          </p:nvPr>
        </p:nvSpPr>
        <p:spPr>
          <a:xfrm>
            <a:off x="5194300" y="4165600"/>
            <a:ext cx="13995400" cy="4432300"/>
          </a:xfrm>
          <a:prstGeom prst="rect">
            <a:avLst/>
          </a:prstGeom>
        </p:spPr>
        <p:txBody>
          <a:bodyPr anchor="b"/>
          <a:lstStyle/>
          <a:p>
            <a:pPr lvl="4" marL="0" indent="2407920" defTabSz="1463039">
              <a:lnSpc>
                <a:spcPct val="90000"/>
              </a:lnSpc>
              <a:spcBef>
                <a:spcPts val="0"/>
              </a:spcBef>
              <a:buSzTx/>
              <a:buNone/>
              <a:defRPr spc="-99" sz="5500">
                <a:latin typeface="Produkt Extralight"/>
                <a:ea typeface="Produkt Extralight"/>
                <a:cs typeface="Produkt Extralight"/>
                <a:sym typeface="Produkt Extralight"/>
              </a:defRPr>
            </a:pPr>
            <a:r>
              <a:t>“Ünlü Alıntı”
</a:t>
            </a:r>
          </a:p>
        </p:txBody>
      </p:sp>
      <p:sp>
        <p:nvSpPr>
          <p:cNvPr id="137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 - 3 Yukar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Kavisli, beyaz, katmanlı bir desenin yakın çekim fotoğrafı"/>
          <p:cNvSpPr/>
          <p:nvPr>
            <p:ph type="pic" sz="quarter" idx="21"/>
          </p:nvPr>
        </p:nvSpPr>
        <p:spPr>
          <a:xfrm>
            <a:off x="1257300" y="3213100"/>
            <a:ext cx="7289800" cy="7289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5" name="Katmanlı gri taş deseninin yakın çekim fotoğrafı"/>
          <p:cNvSpPr/>
          <p:nvPr>
            <p:ph type="pic" sz="quarter" idx="22"/>
          </p:nvPr>
        </p:nvSpPr>
        <p:spPr>
          <a:xfrm>
            <a:off x="7353300" y="3632200"/>
            <a:ext cx="9677400" cy="6451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6" name="Beyaz şeritli bir desenin yakın çekim fotoğrafı"/>
          <p:cNvSpPr/>
          <p:nvPr>
            <p:ph type="pic" sz="quarter" idx="23"/>
          </p:nvPr>
        </p:nvSpPr>
        <p:spPr>
          <a:xfrm>
            <a:off x="14621932" y="3632200"/>
            <a:ext cx="9677403" cy="64572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47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Köşeli, modern, beyaz bir koridor ve gölgeler"/>
          <p:cNvSpPr/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5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Modern, kavisli, beyaz bir yapı"/>
          <p:cNvSpPr/>
          <p:nvPr>
            <p:ph type="pic" idx="21"/>
          </p:nvPr>
        </p:nvSpPr>
        <p:spPr>
          <a:xfrm>
            <a:off x="0" y="-5397500"/>
            <a:ext cx="27190700" cy="203930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Gövde Düzeyi Bir…"/>
          <p:cNvSpPr txBox="1"/>
          <p:nvPr>
            <p:ph type="body" sz="quarter" idx="1" hasCustomPrompt="1"/>
          </p:nvPr>
        </p:nvSpPr>
        <p:spPr>
          <a:xfrm>
            <a:off x="1206500" y="12268200"/>
            <a:ext cx="21971000" cy="660400"/>
          </a:xfrm>
          <a:prstGeom prst="rect">
            <a:avLst/>
          </a:prstGeom>
        </p:spPr>
        <p:txBody>
          <a:bodyPr lIns="45718" tIns="45718" rIns="45718" bIns="45718" anchor="b"/>
          <a:lstStyle>
            <a:lvl1pPr marL="0" indent="0" defTabSz="825500">
              <a:spcBef>
                <a:spcPts val="0"/>
              </a:spcBef>
              <a:buSzTx/>
              <a:buNone/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1pPr>
            <a:lvl2pPr marL="8343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2pPr>
            <a:lvl3pPr marL="12915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3pPr>
            <a:lvl4pPr marL="17487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4pPr>
            <a:lvl5pPr marL="2205988" indent="-377188" defTabSz="825500">
              <a:spcBef>
                <a:spcPts val="0"/>
              </a:spcBef>
              <a:defRPr sz="3300">
                <a:latin typeface="Produkt Light"/>
                <a:ea typeface="Produkt Light"/>
                <a:cs typeface="Produkt Light"/>
                <a:sym typeface="Produkt Light"/>
              </a:defRPr>
            </a:lvl5pPr>
          </a:lstStyle>
          <a:p>
            <a:pPr/>
            <a:r>
              <a:t>Yazar ve Tarih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3" name="Gövde Düzeyi Bir…"/>
          <p:cNvSpPr txBox="1"/>
          <p:nvPr>
            <p:ph type="body" sz="quarter" idx="22" hasCustomPrompt="1"/>
          </p:nvPr>
        </p:nvSpPr>
        <p:spPr>
          <a:xfrm>
            <a:off x="1206500" y="7353300"/>
            <a:ext cx="21971000" cy="2006600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</a:lstStyle>
          <a:p>
            <a:pPr/>
            <a:r>
              <a:t>Sunu Alt Başlığı</a:t>
            </a:r>
          </a:p>
        </p:txBody>
      </p:sp>
      <p:sp>
        <p:nvSpPr>
          <p:cNvPr id="24" name="Sunu Başlığı"/>
          <p:cNvSpPr txBox="1"/>
          <p:nvPr>
            <p:ph type="title" hasCustomPrompt="1"/>
          </p:nvPr>
        </p:nvSpPr>
        <p:spPr>
          <a:xfrm>
            <a:off x="1206500" y="2616200"/>
            <a:ext cx="21971005" cy="4648200"/>
          </a:xfrm>
          <a:prstGeom prst="rect">
            <a:avLst/>
          </a:prstGeom>
        </p:spPr>
        <p:txBody>
          <a:bodyPr anchor="b"/>
          <a:lstStyle>
            <a:lvl1pPr defTabSz="355600">
              <a:defRPr spc="-119" sz="12000"/>
            </a:lvl1pPr>
          </a:lstStyle>
          <a:p>
            <a:pPr/>
            <a:r>
              <a:t>Sunu Başlığı</a:t>
            </a:r>
          </a:p>
        </p:txBody>
      </p:sp>
      <p:sp>
        <p:nvSpPr>
          <p:cNvPr id="2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lternatif Başlık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Kavisli, beyaz, katmanlı bir desenin yakın çekim fotoğrafı"/>
          <p:cNvSpPr/>
          <p:nvPr>
            <p:ph type="pic" idx="21"/>
          </p:nvPr>
        </p:nvSpPr>
        <p:spPr>
          <a:xfrm>
            <a:off x="11569700" y="0"/>
            <a:ext cx="13716000" cy="1371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ayt Başlığı"/>
          <p:cNvSpPr txBox="1"/>
          <p:nvPr>
            <p:ph type="title" hasCustomPrompt="1"/>
          </p:nvPr>
        </p:nvSpPr>
        <p:spPr>
          <a:xfrm>
            <a:off x="1206500" y="1333500"/>
            <a:ext cx="9779000" cy="5882274"/>
          </a:xfrm>
          <a:prstGeom prst="rect">
            <a:avLst/>
          </a:prstGeom>
        </p:spPr>
        <p:txBody>
          <a:bodyPr anchor="b"/>
          <a:lstStyle/>
          <a:p>
            <a:pPr/>
            <a:r>
              <a:t>Slayt Başlığı</a:t>
            </a:r>
          </a:p>
        </p:txBody>
      </p:sp>
      <p:sp>
        <p:nvSpPr>
          <p:cNvPr id="34" name="Gövde Düzeyi Bir…"/>
          <p:cNvSpPr txBox="1"/>
          <p:nvPr>
            <p:ph type="body" sz="quarter" idx="1" hasCustomPrompt="1"/>
          </p:nvPr>
        </p:nvSpPr>
        <p:spPr>
          <a:xfrm>
            <a:off x="1206500" y="7150100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 ve 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3" name="Slayt Başlığı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Slayt Başlığı</a:t>
            </a:r>
          </a:p>
        </p:txBody>
      </p:sp>
      <p:sp>
        <p:nvSpPr>
          <p:cNvPr id="44" name="Gövde Düzeyi Bir…"/>
          <p:cNvSpPr txBox="1"/>
          <p:nvPr>
            <p:ph type="body" idx="2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Slayt madde işareti metni</a:t>
            </a:r>
          </a:p>
        </p:txBody>
      </p:sp>
      <p:sp>
        <p:nvSpPr>
          <p:cNvPr id="45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Madde İşaretl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övde Düzeyi Bir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Slayt madde işareti metni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addeler ve Fotoğ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Beyaz kavisli bir taşın kenarının yakın çekim fotoğrafı"/>
          <p:cNvSpPr/>
          <p:nvPr>
            <p:ph type="pic" idx="21"/>
          </p:nvPr>
        </p:nvSpPr>
        <p:spPr>
          <a:xfrm>
            <a:off x="12382500" y="-1206500"/>
            <a:ext cx="12103100" cy="1614031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1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Slayt Başlığı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Slayt Başlığı</a:t>
            </a:r>
          </a:p>
        </p:txBody>
      </p:sp>
      <p:sp>
        <p:nvSpPr>
          <p:cNvPr id="63" name="Gövde Düzeyi Bir…"/>
          <p:cNvSpPr txBox="1"/>
          <p:nvPr>
            <p:ph type="body" sz="half" idx="22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pPr/>
            <a:r>
              <a:t>Slayt madde işareti metni</a:t>
            </a:r>
          </a:p>
        </p:txBody>
      </p:sp>
      <p:sp>
        <p:nvSpPr>
          <p:cNvPr id="64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addeler ve Küçük Canlı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21971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72" name="Slayt Başlığı"/>
          <p:cNvSpPr txBox="1"/>
          <p:nvPr>
            <p:ph type="title" hasCustomPrompt="1"/>
          </p:nvPr>
        </p:nvSpPr>
        <p:spPr>
          <a:xfrm>
            <a:off x="1206500" y="635000"/>
            <a:ext cx="21971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Slayt Başlığı</a:t>
            </a:r>
          </a:p>
        </p:txBody>
      </p:sp>
      <p:sp>
        <p:nvSpPr>
          <p:cNvPr id="73" name="Gövde Düzeyi Bir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pPr/>
            <a:r>
              <a:t>Slayt madde işareti metni</a:t>
            </a:r>
          </a:p>
        </p:txBody>
      </p:sp>
      <p:sp>
        <p:nvSpPr>
          <p:cNvPr id="74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aşlık, Maddeler ve Büyük Canlı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övde Düzeyi Bir…"/>
          <p:cNvSpPr txBox="1"/>
          <p:nvPr>
            <p:ph type="body" sz="quarter" idx="1" hasCustomPrompt="1"/>
          </p:nvPr>
        </p:nvSpPr>
        <p:spPr>
          <a:xfrm>
            <a:off x="1206500" y="2324100"/>
            <a:ext cx="9779000" cy="1003300"/>
          </a:xfrm>
          <a:prstGeom prst="rect">
            <a:avLst/>
          </a:prstGeom>
        </p:spPr>
        <p:txBody>
          <a:bodyPr lIns="45718" tIns="45718" rIns="45718" bIns="45718"/>
          <a:lstStyle>
            <a:lvl1pPr marL="0" indent="0" defTabSz="825500">
              <a:spcBef>
                <a:spcPts val="0"/>
              </a:spcBef>
              <a:buSzTx/>
              <a:buNone/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1pPr>
            <a:lvl2pPr marL="10858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2pPr>
            <a:lvl3pPr marL="15430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3pPr>
            <a:lvl4pPr marL="20002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4pPr>
            <a:lvl5pPr marL="2457450" indent="-628650" defTabSz="825500">
              <a:spcBef>
                <a:spcPts val="0"/>
              </a:spcBef>
              <a:defRPr sz="5500">
                <a:latin typeface="Produkt Extralight"/>
                <a:ea typeface="Produkt Extralight"/>
                <a:cs typeface="Produkt Extralight"/>
                <a:sym typeface="Produkt Extralight"/>
              </a:defRPr>
            </a:lvl5pPr>
          </a:lstStyle>
          <a:p>
            <a:pPr/>
            <a:r>
              <a:t>Slayt Alt Başlığı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82" name="Slayt Başlığı"/>
          <p:cNvSpPr txBox="1"/>
          <p:nvPr>
            <p:ph type="title" hasCustomPrompt="1"/>
          </p:nvPr>
        </p:nvSpPr>
        <p:spPr>
          <a:xfrm>
            <a:off x="1206500" y="635000"/>
            <a:ext cx="9779000" cy="1689100"/>
          </a:xfrm>
          <a:prstGeom prst="rect">
            <a:avLst/>
          </a:prstGeom>
        </p:spPr>
        <p:txBody>
          <a:bodyPr/>
          <a:lstStyle/>
          <a:p>
            <a:pPr/>
            <a:r>
              <a:t>Slayt Başlığı</a:t>
            </a:r>
          </a:p>
        </p:txBody>
      </p:sp>
      <p:sp>
        <p:nvSpPr>
          <p:cNvPr id="83" name="Gövde Düzeyi Bir…"/>
          <p:cNvSpPr txBox="1"/>
          <p:nvPr>
            <p:ph type="body" sz="half" idx="21" hasCustomPrompt="1"/>
          </p:nvPr>
        </p:nvSpPr>
        <p:spPr>
          <a:xfrm>
            <a:off x="1206500" y="4248503"/>
            <a:ext cx="9779000" cy="8256014"/>
          </a:xfrm>
          <a:prstGeom prst="rect">
            <a:avLst/>
          </a:prstGeom>
        </p:spPr>
        <p:txBody>
          <a:bodyPr/>
          <a:lstStyle/>
          <a:p>
            <a:pPr/>
            <a:r>
              <a:t>Slayt madde işareti metni</a:t>
            </a:r>
          </a:p>
        </p:txBody>
      </p:sp>
      <p:sp>
        <p:nvSpPr>
          <p:cNvPr id="84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ölü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Bölüm Başlığı"/>
          <p:cNvSpPr txBox="1"/>
          <p:nvPr>
            <p:ph type="title" hasCustomPrompt="1"/>
          </p:nvPr>
        </p:nvSpPr>
        <p:spPr>
          <a:xfrm>
            <a:off x="1206496" y="3911600"/>
            <a:ext cx="21971005" cy="4648200"/>
          </a:xfrm>
          <a:prstGeom prst="rect">
            <a:avLst/>
          </a:prstGeom>
        </p:spPr>
        <p:txBody>
          <a:bodyPr anchor="ctr"/>
          <a:lstStyle>
            <a:lvl1pPr>
              <a:defRPr spc="-119" sz="12000"/>
            </a:lvl1pPr>
          </a:lstStyle>
          <a:p>
            <a:pPr/>
            <a:r>
              <a:t>Bölüm Başlığı</a:t>
            </a:r>
          </a:p>
        </p:txBody>
      </p:sp>
      <p:sp>
        <p:nvSpPr>
          <p:cNvPr id="92" name="Slayt Numarası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övde Düzeyi Bir…"/>
          <p:cNvSpPr txBox="1"/>
          <p:nvPr>
            <p:ph type="body" idx="1" hasCustomPrompt="1"/>
          </p:nvPr>
        </p:nvSpPr>
        <p:spPr>
          <a:xfrm>
            <a:off x="1206500" y="4248503"/>
            <a:ext cx="21971000" cy="82560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Slayt madde işareti metni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" name="Başlık Metni"/>
          <p:cNvSpPr txBox="1"/>
          <p:nvPr>
            <p:ph type="title"/>
          </p:nvPr>
        </p:nvSpPr>
        <p:spPr>
          <a:xfrm>
            <a:off x="3653366" y="2743200"/>
            <a:ext cx="19507201" cy="1505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Başlık Metni</a:t>
            </a:r>
          </a:p>
        </p:txBody>
      </p:sp>
      <p:sp>
        <p:nvSpPr>
          <p:cNvPr id="4" name="Slayt Numarası"/>
          <p:cNvSpPr txBox="1"/>
          <p:nvPr>
            <p:ph type="sldNum" sz="quarter" idx="2"/>
          </p:nvPr>
        </p:nvSpPr>
        <p:spPr>
          <a:xfrm>
            <a:off x="23558499" y="12458700"/>
            <a:ext cx="388621" cy="42926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r" defTabSz="584200">
              <a:spcBef>
                <a:spcPts val="0"/>
              </a:spcBef>
              <a:defRPr sz="2000">
                <a:solidFill>
                  <a:srgbClr val="535860"/>
                </a:solidFill>
                <a:latin typeface="Graphik"/>
                <a:ea typeface="Graphik"/>
                <a:cs typeface="Graphik"/>
                <a:sym typeface="Graphik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</p:sldLayoutIdLst>
  <p:transition xmlns:p14="http://schemas.microsoft.com/office/powerpoint/2010/main" spd="med" advClick="1"/>
  <p:txStyles>
    <p:titleStyle>
      <a:lvl1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1pPr>
      <a:lvl2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2pPr>
      <a:lvl3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3pPr>
      <a:lvl4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4pPr>
      <a:lvl5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5pPr>
      <a:lvl6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6pPr>
      <a:lvl7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7pPr>
      <a:lvl8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8pPr>
      <a:lvl9pPr marL="0" marR="0" indent="0" algn="l" defTabSz="2438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-100" strike="noStrike" sz="10000" u="none">
          <a:solidFill>
            <a:srgbClr val="535860"/>
          </a:solidFill>
          <a:uFillTx/>
          <a:latin typeface="Produkt Extralight"/>
          <a:ea typeface="Produkt Extralight"/>
          <a:cs typeface="Produkt Extralight"/>
          <a:sym typeface="Produkt Extralight"/>
        </a:defRPr>
      </a:lvl9pPr>
    </p:titleStyle>
    <p:bodyStyle>
      <a:lvl1pPr marL="457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1pPr>
      <a:lvl2pPr marL="914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2pPr>
      <a:lvl3pPr marL="1371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3pPr>
      <a:lvl4pPr marL="1828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4pPr>
      <a:lvl5pPr marL="22860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5pPr>
      <a:lvl6pPr marL="27432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6pPr>
      <a:lvl7pPr marL="32004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7pPr>
      <a:lvl8pPr marL="36576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8pPr>
      <a:lvl9pPr marL="4114800" marR="0" indent="-457200" algn="l" defTabSz="355600" rtl="0" latinLnBrk="0">
        <a:lnSpc>
          <a:spcPct val="100000"/>
        </a:lnSpc>
        <a:spcBef>
          <a:spcPts val="4700"/>
        </a:spcBef>
        <a:spcAft>
          <a:spcPts val="0"/>
        </a:spcAft>
        <a:buClrTx/>
        <a:buSzPct val="100000"/>
        <a:buFontTx/>
        <a:buChar char="•"/>
        <a:tabLst/>
        <a:defRPr b="0" baseline="0" cap="none" i="0" spc="0" strike="noStrike" sz="4000" u="none">
          <a:solidFill>
            <a:srgbClr val="535860"/>
          </a:solidFill>
          <a:uFillTx/>
          <a:latin typeface="Graphik Light"/>
          <a:ea typeface="Graphik Light"/>
          <a:cs typeface="Graphik Light"/>
          <a:sym typeface="Graphik Light"/>
        </a:defRPr>
      </a:lvl9pPr>
    </p:bodyStyle>
    <p:otherStyle>
      <a:lvl1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1pPr>
      <a:lvl2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2pPr>
      <a:lvl3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3pPr>
      <a:lvl4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4pPr>
      <a:lvl5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5pPr>
      <a:lvl6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6pPr>
      <a:lvl7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7pPr>
      <a:lvl8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8pPr>
      <a:lvl9pPr marL="0" marR="0" indent="0" algn="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000" u="none">
          <a:solidFill>
            <a:schemeClr val="tx1"/>
          </a:solidFill>
          <a:uFillTx/>
          <a:latin typeface="+mn-lt"/>
          <a:ea typeface="+mn-ea"/>
          <a:cs typeface="+mn-cs"/>
          <a:sym typeface="Graphik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jpe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hyperlink" Target="https://doi.org/10.1182/blood.2021013626" TargetMode="External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/Relationships>
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png"/></Relationships>
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png"/></Relationships>
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1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2.png"/></Relationships>
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5.png"/></Relationships>
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.png"/></Relationships>
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.png"/></Relationships>
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
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9.png"/></Relationships>
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0.png"/></Relationships>
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png"/></Relationships>
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.png"/></Relationships>
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e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e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Dr. İstemi SERİN"/>
          <p:cNvSpPr txBox="1"/>
          <p:nvPr/>
        </p:nvSpPr>
        <p:spPr>
          <a:xfrm>
            <a:off x="761079" y="11276290"/>
            <a:ext cx="9549360" cy="8068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spAutoFit/>
          </a:bodyPr>
          <a:lstStyle>
            <a:lvl1pPr algn="ctr" defTabSz="3657600">
              <a:lnSpc>
                <a:spcPct val="200000"/>
              </a:lnSpc>
              <a:spcBef>
                <a:spcPts val="1400"/>
              </a:spcBef>
              <a:defRPr b="1" sz="4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Dr. İstemi SERİN</a:t>
            </a:r>
          </a:p>
        </p:txBody>
      </p:sp>
      <p:sp>
        <p:nvSpPr>
          <p:cNvPr id="172" name="Relaps / Refrakter Multipl Miyelom Yönetimi"/>
          <p:cNvSpPr txBox="1"/>
          <p:nvPr/>
        </p:nvSpPr>
        <p:spPr>
          <a:xfrm>
            <a:off x="11995398" y="4997436"/>
            <a:ext cx="10969368" cy="24511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436" tIns="91436" rIns="91436" bIns="91436">
            <a:spAutoFit/>
          </a:bodyPr>
          <a:lstStyle>
            <a:lvl1pPr defTabSz="914400">
              <a:spcBef>
                <a:spcPts val="3200"/>
              </a:spcBef>
              <a:defRPr b="1" sz="8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Yeni Tanı AML: Tanıdan Tedaviye</a:t>
            </a:r>
          </a:p>
        </p:txBody>
      </p:sp>
      <p:pic>
        <p:nvPicPr>
          <p:cNvPr id="173" name="Ekran Resmi 2024-10-05 21.25.31.png" descr="Ekran Resmi 2024-10-05 21.25.31.png"/>
          <p:cNvPicPr>
            <a:picLocks noChangeAspect="1"/>
          </p:cNvPicPr>
          <p:nvPr/>
        </p:nvPicPr>
        <p:blipFill>
          <a:blip r:embed="rId2">
            <a:extLst/>
          </a:blip>
          <a:srcRect l="0" t="430" r="428" b="0"/>
          <a:stretch>
            <a:fillRect/>
          </a:stretch>
        </p:blipFill>
        <p:spPr>
          <a:xfrm>
            <a:off x="6451558" y="4912457"/>
            <a:ext cx="4923925" cy="464952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4" name="Ekran Resmi 2024-10-05 21.25.56.png" descr="Ekran Resmi 2024-10-05 21.25.56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28450" y="4591460"/>
            <a:ext cx="5202903" cy="4939466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İntensif kemoterapi almayan hastalarda MRD'nin prognostik değeri gösterilmiş:…"/>
          <p:cNvSpPr txBox="1"/>
          <p:nvPr>
            <p:ph type="body" idx="1"/>
          </p:nvPr>
        </p:nvSpPr>
        <p:spPr>
          <a:xfrm>
            <a:off x="1206501" y="1563885"/>
            <a:ext cx="21966320" cy="10362173"/>
          </a:xfrm>
          <a:prstGeom prst="rect">
            <a:avLst/>
          </a:prstGeom>
        </p:spPr>
        <p:txBody>
          <a:bodyPr/>
          <a:lstStyle/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İntensif kemoterapi almayan hastalarda MRD'nin prognostik değeri gösterilmiş: </a:t>
            </a:r>
          </a:p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VIALE-A çalışmasında azasitidin ve venetoklaks ile tedavi edilen hastalar arasında, tam (CR) veya tam olmayan yanıt [CRi] ile birlikte tam yanıtlar olarak tanımlanan composite tam remisyon (cCR) elde eden hastalarda, MFC-MRD negatifliğinin (&lt;%0,1) elde edilmesi, bu kadar derin düzeyde yanıt elde edemeyenlere kıyasla daha iyi sonuçlarla ilişkilendirilmiş,</a:t>
            </a:r>
          </a:p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MFC ile MRD negatifliği bağımsız olarak daha iyi OS için belirleyici (mortalite için HR 0,285; %95 CI: 0,159 ila 0,510; </a:t>
            </a:r>
            <a:r>
              <a:rPr i="1"/>
              <a:t>p &lt; </a:t>
            </a:r>
            <a:r>
              <a:t>0,001),</a:t>
            </a:r>
          </a:p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HMA + VEN ile tedavi edilen </a:t>
            </a:r>
            <a:r>
              <a:rPr i="1"/>
              <a:t>NPM1 mutasyonlu</a:t>
            </a:r>
            <a:r>
              <a:t> hastalar arasında yapılan yeni bir çalışma, MRD negatifliğinin (döngü 4'ün sonunda 100 </a:t>
            </a:r>
            <a:r>
              <a:rPr i="1"/>
              <a:t>ABL1 </a:t>
            </a:r>
            <a:r>
              <a:t>başına 0 </a:t>
            </a:r>
            <a:r>
              <a:rPr i="1"/>
              <a:t>NPM1 </a:t>
            </a:r>
            <a:r>
              <a:t>kopyası olarak tanımlanmıştır) üstün OS ve EFS'nin yanı sıra o zaman noktasında MRD pozitif kalanlara göre daha düşük nüks,</a:t>
            </a:r>
          </a:p>
        </p:txBody>
      </p:sp>
      <p:sp>
        <p:nvSpPr>
          <p:cNvPr id="199" name="K. W. Pratz, B. A. Jonas, V. Pullarkat, et al., “Measurable Residual Disease Response and Prognosis in Treatment-Naive Acute Myeloid Leukemia With Venetoclax and Azacitidine,” Journal of Clinical Oncology 40, no. 8 (2022): 855–865."/>
          <p:cNvSpPr txBox="1"/>
          <p:nvPr/>
        </p:nvSpPr>
        <p:spPr>
          <a:xfrm>
            <a:off x="480353" y="12563572"/>
            <a:ext cx="17120332" cy="297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1200"/>
              </a:spcBef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K. W. Pratz, B. A. Jonas, V. Pullarkat, et al., “Measurable Residual Disease Response and Prognosis in Treatment-Naive Acute Myeloid Leukemia With Venetoclax and Azacitidine,” Journal of Clinical Oncology 40, no. 8 (2022): 855–865.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Nakil öncesi dönem, MRD değerlendirmesi için kritik,…"/>
          <p:cNvSpPr txBox="1"/>
          <p:nvPr>
            <p:ph type="body" idx="1"/>
          </p:nvPr>
        </p:nvSpPr>
        <p:spPr>
          <a:xfrm>
            <a:off x="364290" y="866054"/>
            <a:ext cx="12887984" cy="10940631"/>
          </a:xfrm>
          <a:prstGeom prst="rect">
            <a:avLst/>
          </a:prstGeom>
        </p:spPr>
        <p:txBody>
          <a:bodyPr/>
          <a:lstStyle/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Nakil öncesi dönem, MRD değerlendirmesi için kritik,</a:t>
            </a:r>
          </a:p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Konsolidasyon kemoterapisinin ve nakil sonrası idamenin göreceli faydası hakkındaki kararların genellikle bu noktada verilmesi gerek,</a:t>
            </a:r>
          </a:p>
          <a:p>
            <a:pPr marL="137158" indent="-137158" algn="just" defTabSz="457200">
              <a:lnSpc>
                <a:spcPct val="12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Yoğun kemoterapi ve ardından azaltılmış yoğunluklu (RIC) allojenik hematopoietik kök hücre nakli (alloSCT) ile tedavi edilen ≥60 yaşındaki hastalarla yapılan bir çalışmada, NGS ile ölçülen ve herhangi bir </a:t>
            </a:r>
            <a:r>
              <a:rPr i="1"/>
              <a:t>DNMT3A </a:t>
            </a:r>
            <a:r>
              <a:t>veya </a:t>
            </a:r>
            <a:r>
              <a:rPr i="1"/>
              <a:t>TET2 </a:t>
            </a:r>
            <a:r>
              <a:t>mutasyonu olmaması olarak tanımlanan MRD negatifliği, MRD pozitifliğine kıyasla tek değişkenli bir modelde daha iyi lösemisiz sağkalım (LFS) ile ilişkilendirilmiştir,</a:t>
            </a:r>
          </a:p>
        </p:txBody>
      </p:sp>
      <p:sp>
        <p:nvSpPr>
          <p:cNvPr id="202" name="H. M. Murdock, H. T. Kim, N. Denlinger, et al., “Impact of Diagnostic Genetics on Remission MRD and Transplantation Outcomes in Older Patients With AML,” Blood 139, no. 24 (2022): 3546–3557."/>
          <p:cNvSpPr txBox="1"/>
          <p:nvPr/>
        </p:nvSpPr>
        <p:spPr>
          <a:xfrm>
            <a:off x="729170" y="12256272"/>
            <a:ext cx="18014802" cy="6528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1200"/>
              </a:spcBef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H. M. Murdock, H. T. Kim, N. Denlinger, et al., “Impact of Diagnostic Genetics on Remission MRD and Transplantation Outcomes in Older Patients With AML,” </a:t>
            </a:r>
            <a:r>
              <a:rPr i="1"/>
              <a:t>Blood </a:t>
            </a:r>
            <a:r>
              <a:t>139, no. 24 (2022): 3546–3557</a:t>
            </a:r>
          </a:p>
          <a:p>
            <a:pPr defTabSz="457200">
              <a:spcBef>
                <a:spcPts val="1200"/>
              </a:spcBef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Kruse A, Abdel-Azim N, Kim HN, Ruan Y, Phan V, Ogana H, Wang W, Lee R, Gang EJ, Khazal S, Kim YM. Minimal Residual Disease Detection in Acute Lymphoblastic Leukemia. Int J Mol Sci. 2020 Feb 5;21(3):1054. doi: 10.3390/ijms21031054. . </a:t>
            </a:r>
          </a:p>
        </p:txBody>
      </p:sp>
      <p:pic>
        <p:nvPicPr>
          <p:cNvPr id="203" name="Resim 1" descr="Resim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578521" y="793865"/>
            <a:ext cx="10259770" cy="1136282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ELN MRD kılavuzları, NPM1 veya CBF mutasyonlu AML hastaları için qPCR kullanılmasını önermektedir (ddPCR veya NGS-MRD alternatif olarak kullanılabilir, ancak öneriler sırasında veri az),…"/>
          <p:cNvSpPr txBox="1"/>
          <p:nvPr>
            <p:ph type="body" idx="1"/>
          </p:nvPr>
        </p:nvSpPr>
        <p:spPr>
          <a:xfrm>
            <a:off x="1206499" y="1563886"/>
            <a:ext cx="21672832" cy="10940631"/>
          </a:xfrm>
          <a:prstGeom prst="rect">
            <a:avLst/>
          </a:prstGeom>
        </p:spPr>
        <p:txBody>
          <a:bodyPr/>
          <a:lstStyle/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ELN MRD kılavuzları, </a:t>
            </a:r>
            <a:r>
              <a:rPr i="1"/>
              <a:t>NPM1 </a:t>
            </a:r>
            <a:r>
              <a:t>veya </a:t>
            </a:r>
            <a:r>
              <a:rPr i="1"/>
              <a:t>CBF mutasyonlu</a:t>
            </a:r>
            <a:r>
              <a:t> AML hastaları için qPCR kullanılmasını önermektedir (ddPCR veya NGS-MRD alternatif olarak kullanılabilir, ancak öneriler sırasında veri az), 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Tanı sırasında </a:t>
            </a:r>
            <a:r>
              <a:rPr i="1"/>
              <a:t>NPM1 </a:t>
            </a:r>
            <a:r>
              <a:t>veya CBF mutasyonu olmayan hastalar için, hastaya özgü lösemi ile ilişkili immünofenotipi (LAIP) veya ideal olarak tanı sırasında belirlenen MFC-MRD kullanılabilir,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Tanısal numune ideal olarak kemik iliği aspiratından alınmalıdır ancak kanında ≥%20 periferik blast bulunan </a:t>
            </a:r>
            <a:r>
              <a:rPr i="1"/>
              <a:t>NPM1 </a:t>
            </a:r>
            <a:r>
              <a:t>veya </a:t>
            </a:r>
            <a:r>
              <a:rPr i="1"/>
              <a:t>CBF mutasyonlu</a:t>
            </a:r>
            <a:r>
              <a:t> AML hastalarında periferik kandan da yapılabilir, 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Tedavi sonrası ilk MRD, iki tedavi döngüsünden sonra kemik iliğinde ölçülmelidir (</a:t>
            </a:r>
            <a:r>
              <a:rPr i="1"/>
              <a:t>NPM1 </a:t>
            </a:r>
            <a:r>
              <a:t>ve </a:t>
            </a:r>
            <a:r>
              <a:rPr i="1"/>
              <a:t>CBF </a:t>
            </a:r>
            <a:r>
              <a:t>mutant AML hastalarında periferik kan değerlendirmesi yapılabilir),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i="1"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NPM1 </a:t>
            </a:r>
            <a:r>
              <a:rPr i="0"/>
              <a:t>veya </a:t>
            </a:r>
            <a:r>
              <a:t>CBF </a:t>
            </a:r>
            <a:r>
              <a:rPr i="0"/>
              <a:t>mutant AML'de klinik öncesi nüksü değerlendirmek için her 4-6 haftada bir kan veya her 3 ayda bir kemik iliği yoluyla değerlendirme yapılması önerilmektedir. 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MFC-MRD izleme sıklığı benzer olmalıdır, ancak bu tür aralıkları destekleyen veriler eksik,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MRD negatifliği olan hastaların %30 kadarında nüks meydana gelebilir,…"/>
          <p:cNvSpPr txBox="1"/>
          <p:nvPr>
            <p:ph type="body" idx="1"/>
          </p:nvPr>
        </p:nvSpPr>
        <p:spPr>
          <a:xfrm>
            <a:off x="1206500" y="898228"/>
            <a:ext cx="21423488" cy="11606290"/>
          </a:xfrm>
          <a:prstGeom prst="rect">
            <a:avLst/>
          </a:prstGeom>
        </p:spPr>
        <p:txBody>
          <a:bodyPr/>
          <a:lstStyle/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MRD negatifliği olan hastaların %30 kadarında </a:t>
            </a:r>
            <a:r>
              <a:rPr i="1"/>
              <a:t>nüks </a:t>
            </a:r>
            <a:r>
              <a:t>meydana gelebilir,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Tedavi sonrası izleme sırasında MRD saptanabilirliği erken tedaviyi tetikleyebilir, ancak bu durum hastalığın </a:t>
            </a:r>
            <a:r>
              <a:rPr b="1"/>
              <a:t>doğal seyrini değiştirecek mi?: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Faz II VALDAC: Yoğun kemoterapi ile remisyon sağlandıktan sonra MRD pozitif nüksü (MRD ‘de ≥ 1 log artış olarak tanımlanmıştır) RT-qPCR veya dd-PCR ile ölçülmüş veya düşük blastik (%5 - %15 blast olarak tanımlanmıştır) olan 48 hasta, nükseden klonu ortadan kaldırmaya çalışmak için LDAC artı venetoklaks ile tedavi edilmiştir,</a:t>
            </a:r>
          </a:p>
          <a:p>
            <a:pPr marL="297179" indent="-297179" algn="just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İkinci kürün sonunda, MRD nüksü olan hastaların neredeyse yarısı (%44) MRD negatifliği elde etmiş ve oligoblastik nüksü olanların %70'i remisyon elde edebilmiştir. MRD kohortunda tahmini 2 yıllık OS %67 ve oligoblastik kohortta %53 olmak üzere medyan OS'ye ulaşılamamıştır. Her ne kadar randomize edilmemiş olsa da, bu veriler MRD'nin bir gözetim belirteci olarak potansiyel rolünü ve düşük yükte nükseden hastalığı olanlarda erken müdahaleyi düşündürmektedir.</a:t>
            </a:r>
          </a:p>
        </p:txBody>
      </p:sp>
      <p:sp>
        <p:nvSpPr>
          <p:cNvPr id="208" name="A. Ivey, R. K. Hills, M. A. Simpson, et al., “Assessment of Minimal Residual Disease in Standard-Risk AML,” New England Journal of Medicine 374, no. 5 (2016): 422–433.…"/>
          <p:cNvSpPr txBox="1"/>
          <p:nvPr/>
        </p:nvSpPr>
        <p:spPr>
          <a:xfrm>
            <a:off x="339484" y="12654019"/>
            <a:ext cx="22541806" cy="1083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120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A. Ivey, R. K. Hills, M. A. Simpson, et al., “Assessment of Minimal Residual Disease in Standard-Risk AML,” New England Journal of Medicine 374, no. 5 (2016): 422–433. </a:t>
            </a:r>
          </a:p>
          <a:p>
            <a:pPr defTabSz="457200">
              <a:spcBef>
                <a:spcPts val="120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M. Jongen-Lavrencic, T. Grob, D. Hanekamp, et al., “Molecular Minimal Residual Disease in Acute Myeloid Leukemia,” New England Journal of Medicine 378, no. 13 (2018): 1189–1199. </a:t>
            </a:r>
          </a:p>
          <a:p>
            <a:pPr defTabSz="457200">
              <a:spcBef>
                <a:spcPts val="120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I. S. Tiong, D. K. Hiwase, E. Abro, et al., “Targeting Molecular Measurable Residual Disease and Low-Blast Relapse in AML With Venetoclax and Low-Dose Cytarabine: A Prospective Phase II Study (VALDAC),” Journal of Clinical Oncology 42, no. 18 (2024): 2161–2173.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MRD eşikleri…"/>
          <p:cNvSpPr txBox="1"/>
          <p:nvPr>
            <p:ph type="body" idx="1"/>
          </p:nvPr>
        </p:nvSpPr>
        <p:spPr>
          <a:xfrm>
            <a:off x="1079234" y="520310"/>
            <a:ext cx="22225532" cy="12078960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lnSpc>
                <a:spcPct val="150000"/>
              </a:lnSpc>
              <a:spcBef>
                <a:spcPts val="1500"/>
              </a:spcBef>
              <a:buSzTx/>
              <a:buNone/>
              <a:defRPr b="1" sz="4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MRD eşikleri</a:t>
            </a: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MFC-MRD test pozitifliği, hedef immünofenotipe sahip CD45 eksprese eden hücrelerin ≥%0,1'i olarak tanımlanır,</a:t>
            </a: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qPCR ile MRD testi pozitifliği, 3 replikatın ≥2'sinde &lt;40 döngü eşiği olarak tanımlanır, qPCR ile MRD testi negatifliği, </a:t>
            </a:r>
            <a:r>
              <a:rPr i="1"/>
              <a:t>ABL1</a:t>
            </a:r>
            <a:r>
              <a:t> housekeeping geninin (veya diğer housekeeping genler, örneğin </a:t>
            </a:r>
            <a:r>
              <a:rPr i="1"/>
              <a:t>GUS</a:t>
            </a:r>
            <a:r>
              <a:t> ve </a:t>
            </a:r>
            <a:r>
              <a:rPr i="1"/>
              <a:t>B2M</a:t>
            </a:r>
            <a:r>
              <a:t> için karşılaştırılabilir sayılar) en az 10 000 kopyası (ancak optimum olarak ≥30 000 kopya) ölçüldüğünde, 3 replikatın ≥2'sinde ≥40 döngü eşiği olarak tanımlanır,</a:t>
            </a: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i="1"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NPM1</a:t>
            </a:r>
            <a:r>
              <a:rPr i="0"/>
              <a:t> mutasyonlu AML'de cDNA kullanılarak düşük seviyeli moleküler MRD tespiti &lt;%2,</a:t>
            </a: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dPCR test pozitifliği (genomik DNA üzerinde ölçülen) geçici olarak ≥%0,2 VAF olarak tanımlanmıştır,</a:t>
            </a:r>
          </a:p>
          <a:p>
            <a:pPr marL="320040" indent="-320040" defTabSz="457200">
              <a:lnSpc>
                <a:spcPct val="150000"/>
              </a:lnSpc>
              <a:spcBef>
                <a:spcPts val="1200"/>
              </a:spcBef>
              <a:defRPr sz="3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NGS-MRD test pozitifliği (genomik DNA üzerinde ölçülen) geçici olarak ≥%0,1 VAF olarak tanımlanmıştır. NGS-MRD test negatifliği &lt;%0,1 VAF olarak tanımlansa da, &lt;%0,1 sonuçlar yine de olumsuz sonuçlarla ilişkili olabilir ve moleküler MRD-LL olarak raporlanabilir,</a:t>
            </a:r>
          </a:p>
        </p:txBody>
      </p:sp>
      <p:sp>
        <p:nvSpPr>
          <p:cNvPr id="211" name="Michael Heuser, et al. 2021 Update on MRD in acute myeloid leukemia: a consensus document from the European LeukemiaNet MRD Working Party. Blood 2021; 138 (26): 2753–2767. doi: https://doi.org/10.1182/blood.2021013626"/>
          <p:cNvSpPr txBox="1"/>
          <p:nvPr/>
        </p:nvSpPr>
        <p:spPr>
          <a:xfrm>
            <a:off x="246652" y="12652160"/>
            <a:ext cx="19131162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defTabSz="457200">
              <a:spcBef>
                <a:spcPts val="120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Michael Heuser, et al. 2021 Update on MRD in acute myeloid leukemia: a consensus document from the European LeukemiaNet MRD Working Party. Blood 2021; 138 (26): 2753–2767. doi: </a:t>
            </a:r>
            <a:r>
              <a:rPr u="sng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hlinkClick r:id="rId2" invalidUrl="" action="" tgtFrame="" tooltip="" history="1" highlightClick="0" endSnd="0"/>
              </a:rPr>
              <a:t>https://doi.org/10.1182/blood.2021013626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Ekran Resmi 2025-04-27 09.12.41.png" descr="Ekran Resmi 2025-04-27 09.12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09329" y="349699"/>
            <a:ext cx="18565342" cy="13016601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Oval"/>
          <p:cNvSpPr/>
          <p:nvPr/>
        </p:nvSpPr>
        <p:spPr>
          <a:xfrm>
            <a:off x="10333281" y="9643853"/>
            <a:ext cx="9065694" cy="3659306"/>
          </a:xfrm>
          <a:prstGeom prst="ellipse">
            <a:avLst/>
          </a:prstGeom>
          <a:ln w="508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dukt Extralight"/>
                <a:ea typeface="Produkt Extralight"/>
                <a:cs typeface="Produkt Extralight"/>
                <a:sym typeface="Produkt Extra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Ekran Resmi 2025-04-27 22.20.22.png" descr="Ekran Resmi 2025-04-27 22.20.2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98314" y="159953"/>
            <a:ext cx="11099801" cy="9652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Ekran Resmi 2025-04-27 22.20.31.png" descr="Ekran Resmi 2025-04-27 22.20.3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2201659" y="565020"/>
            <a:ext cx="11112503" cy="98806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Ekran Resmi 2025-04-27 22.20.37.png" descr="Ekran Resmi 2025-04-27 22.20.37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2296909" y="10356677"/>
            <a:ext cx="10922003" cy="372110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Ekran Resmi 2025-04-27 22.19.04.png" descr="Ekran Resmi 2025-04-27 22.19.0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302054" y="2095499"/>
            <a:ext cx="11112503" cy="9525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2" name="Ekran Resmi 2025-04-27 22.19.48.png" descr="Ekran Resmi 2025-04-27 22.19.4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639622" y="912958"/>
            <a:ext cx="10934701" cy="10350501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Oval"/>
          <p:cNvSpPr/>
          <p:nvPr/>
        </p:nvSpPr>
        <p:spPr>
          <a:xfrm>
            <a:off x="7987300" y="7013879"/>
            <a:ext cx="9065691" cy="3001165"/>
          </a:xfrm>
          <a:prstGeom prst="ellipse">
            <a:avLst/>
          </a:prstGeom>
          <a:ln w="50800">
            <a:solidFill>
              <a:schemeClr val="accent1"/>
            </a:solidFill>
            <a:miter lim="400000"/>
          </a:ln>
        </p:spPr>
        <p:txBody>
          <a:bodyPr lIns="50800" tIns="50800" rIns="50800" bIns="50800" anchor="ctr"/>
          <a:lstStyle/>
          <a:p>
            <a:pPr>
              <a:defRPr>
                <a:latin typeface="Produkt Extralight"/>
                <a:ea typeface="Produkt Extralight"/>
                <a:cs typeface="Produkt Extralight"/>
                <a:sym typeface="Produkt Extralight"/>
              </a:defRPr>
            </a:pP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" name="Ekran Resmi 2025-04-27 09.12.55.png" descr="Ekran Resmi 2025-04-27 09.12.5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08400" y="2654300"/>
            <a:ext cx="16967200" cy="8407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Akut miyeloid lösemi (AML), klonal hematopoetik hücrelerin kontrolsüz çoğalması sonucu ortaya çıkan bir hastalık,…"/>
          <p:cNvSpPr txBox="1"/>
          <p:nvPr>
            <p:ph type="body" idx="1"/>
          </p:nvPr>
        </p:nvSpPr>
        <p:spPr>
          <a:xfrm>
            <a:off x="1206500" y="1563886"/>
            <a:ext cx="21971002" cy="10940631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lnSpc>
                <a:spcPct val="200000"/>
              </a:lnSpc>
              <a:spcBef>
                <a:spcPts val="1200"/>
              </a:spcBef>
              <a:buSzTx/>
              <a:buNone/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468629" indent="-468629" algn="just" defTabSz="457200">
              <a:lnSpc>
                <a:spcPct val="20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Akut miyeloid lösemi (AML), klonal hematopoetik hücrelerin kontrolsüz çoğalması sonucu ortaya çıkan bir hastalık,</a:t>
            </a:r>
          </a:p>
          <a:p>
            <a:pPr marL="468629" indent="-468629" algn="just" defTabSz="457200">
              <a:lnSpc>
                <a:spcPct val="20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Amerika Birleşik Devletleri'ndeki tüm yeni kanser vakalarının %1’i,</a:t>
            </a:r>
          </a:p>
          <a:p>
            <a:pPr marL="468629" indent="-468629" algn="just" defTabSz="457200">
              <a:lnSpc>
                <a:spcPct val="200000"/>
              </a:lnSpc>
              <a:spcBef>
                <a:spcPts val="1200"/>
              </a:spcBef>
              <a:defRPr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Çoğunlukla ileri yaşlar: Medyan yaş 68, tahmini 5 yıllık OS %32,</a:t>
            </a:r>
          </a:p>
          <a:p>
            <a:pPr marL="468629" indent="-468629" algn="just" defTabSz="457200">
              <a:lnSpc>
                <a:spcPct val="200000"/>
              </a:lnSpc>
              <a:spcBef>
                <a:spcPts val="1200"/>
              </a:spcBef>
              <a:defRPr b="1" sz="4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2022 yılında tanıda farklılıklar: </a:t>
            </a:r>
            <a:r>
              <a:rPr b="0"/>
              <a:t>Dünya Sağlık Örgütü 5. Edition ve Uluslararası Konsensus Kriterleri (ICC)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Ekran Resmi 2025-04-27 09.13.13.png" descr="Ekran Resmi 2025-04-27 09.13.1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752850" y="2209800"/>
            <a:ext cx="16878300" cy="92964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Ekran Resmi 2025-04-26 09.11.41.png" descr="Ekran Resmi 2025-04-26 09.11.4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265772" y="407644"/>
            <a:ext cx="7709235" cy="12900712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Ekran Resmi 2025-04-26 09.12.03.png" descr="Ekran Resmi 2025-04-26 09.12.03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3019137" y="358580"/>
            <a:ext cx="10222081" cy="8310875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332090" y="13308621"/>
            <a:ext cx="15832536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Kantarjian HM, DiNardo CD, Kadia TM, Daver NG, Altman JK, Stein EM, Jabbour E, Schiffer CA, Lang A, Ravandi F. Acute myeloid leukemia management and research in 2025. CA Cancer J Clin. 2025 Jan-Feb;75(1):46-67. doi: 10.3322/caac.21873."/>
          <p:cNvSpPr txBox="1"/>
          <p:nvPr/>
        </p:nvSpPr>
        <p:spPr>
          <a:xfrm>
            <a:off x="201189" y="13246533"/>
            <a:ext cx="20694353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Kantarjian HM, DiNardo CD, Kadia TM, Daver NG, Altman JK, Stein EM, Jabbour E, Schiffer CA, Lang A, Ravandi F. Acute myeloid leukemia management and research in 2025. CA Cancer J Clin. 2025 Jan-Feb;75(1):46-67. doi: 10.3322/caac.21873.</a:t>
            </a:r>
          </a:p>
        </p:txBody>
      </p:sp>
      <p:pic>
        <p:nvPicPr>
          <p:cNvPr id="234" name="Ekran Resmi 2025-04-27 21.59.51.png" descr="Ekran Resmi 2025-04-27 21.59.5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452275" y="466812"/>
            <a:ext cx="15854631" cy="1278237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6" name="Ekran Resmi 2025-04-27 22.00.32.png" descr="Ekran Resmi 2025-04-27 22.00.3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179275" y="444426"/>
            <a:ext cx="12025450" cy="12827149"/>
          </a:xfrm>
          <a:prstGeom prst="rect">
            <a:avLst/>
          </a:prstGeom>
          <a:ln w="12700">
            <a:miter lim="400000"/>
          </a:ln>
        </p:spPr>
      </p:pic>
      <p:sp>
        <p:nvSpPr>
          <p:cNvPr id="237" name="Kantarjian HM, DiNardo CD, Kadia TM, Daver NG, Altman JK, Stein EM, Jabbour E, Schiffer CA, Lang A, Ravandi F. Acute myeloid leukemia management and research in 2025. CA Cancer J Clin. 2025 Jan-Feb;75(1):46-67. doi: 10.3322/caac.21873."/>
          <p:cNvSpPr txBox="1"/>
          <p:nvPr/>
        </p:nvSpPr>
        <p:spPr>
          <a:xfrm>
            <a:off x="201189" y="13246533"/>
            <a:ext cx="20694353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Kantarjian HM, DiNardo CD, Kadia TM, Daver NG, Altman JK, Stein EM, Jabbour E, Schiffer CA, Lang A, Ravandi F. Acute myeloid leukemia management and research in 2025. CA Cancer J Clin. 2025 Jan-Feb;75(1):46-67. doi: 10.3322/caac.21873.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9" name="Ekran Resmi 2025-04-27 22.00.49.png" descr="Ekran Resmi 2025-04-27 22.00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930050" y="153723"/>
            <a:ext cx="18523899" cy="13061237"/>
          </a:xfrm>
          <a:prstGeom prst="rect">
            <a:avLst/>
          </a:prstGeom>
          <a:ln w="12700">
            <a:miter lim="400000"/>
          </a:ln>
        </p:spPr>
      </p:pic>
      <p:sp>
        <p:nvSpPr>
          <p:cNvPr id="240" name="Kantarjian HM, DiNardo CD, Kadia TM, Daver NG, Altman JK, Stein EM, Jabbour E, Schiffer CA, Lang A, Ravandi F. Acute myeloid leukemia management and research in 2025. CA Cancer J Clin. 2025 Jan-Feb;75(1):46-67. doi: 10.3322/caac.21873."/>
          <p:cNvSpPr txBox="1"/>
          <p:nvPr/>
        </p:nvSpPr>
        <p:spPr>
          <a:xfrm>
            <a:off x="201189" y="13246533"/>
            <a:ext cx="20694353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21212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Kantarjian HM, DiNardo CD, Kadia TM, Daver NG, Altman JK, Stein EM, Jabbour E, Schiffer CA, Lang A, Ravandi F. Acute myeloid leukemia management and research in 2025. CA Cancer J Clin. 2025 Jan-Feb;75(1):46-67. doi: 10.3322/caac.21873.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2" name="Ekran Resmi 2025-04-26 09.13.11.png" descr="Ekran Resmi 2025-04-26 09.13.11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001644" y="2217921"/>
            <a:ext cx="16380712" cy="9280160"/>
          </a:xfrm>
          <a:prstGeom prst="rect">
            <a:avLst/>
          </a:prstGeom>
          <a:ln w="12700">
            <a:miter lim="400000"/>
          </a:ln>
        </p:spPr>
      </p:pic>
      <p:sp>
        <p:nvSpPr>
          <p:cNvPr id="243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332090" y="13308621"/>
            <a:ext cx="15832536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Ekran Resmi 2025-04-26 09.13.20.png" descr="Ekran Resmi 2025-04-26 09.13.2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397930" y="2381637"/>
            <a:ext cx="15925726" cy="8952725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332090" y="13308621"/>
            <a:ext cx="15832536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Ekran Resmi 2025-04-26 09.13.28.png" descr="Ekran Resmi 2025-04-26 09.13.28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129468" y="2022163"/>
            <a:ext cx="18125066" cy="9671674"/>
          </a:xfrm>
          <a:prstGeom prst="rect">
            <a:avLst/>
          </a:prstGeom>
          <a:ln w="12700">
            <a:miter lim="400000"/>
          </a:ln>
        </p:spPr>
      </p:pic>
      <p:sp>
        <p:nvSpPr>
          <p:cNvPr id="249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332090" y="13308621"/>
            <a:ext cx="15832536" cy="3215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Ekran Resmi 2025-04-26 09.13.35.png" descr="Ekran Resmi 2025-04-26 09.13.3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108955" y="2616069"/>
            <a:ext cx="16166091" cy="848386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3" name="Ekran Resmi 2025-04-27 22.24.49.png" descr="Ekran Resmi 2025-04-27 22.24.49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851307" y="403993"/>
            <a:ext cx="16681386" cy="129080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" name="Ekran Resmi 2025-04-26 09.09.54.png" descr="Ekran Resmi 2025-04-26 09.09.54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196054" y="477698"/>
            <a:ext cx="21521882" cy="13095328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152994" y="13340848"/>
            <a:ext cx="17321683" cy="3245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5" name="Ekran Resmi 2025-04-27 22.25.25.png" descr="Ekran Resmi 2025-04-27 22.25.2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525424" y="66075"/>
            <a:ext cx="15333152" cy="1358385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Ekran Resmi 2025-04-26 09.11.30.png" descr="Ekran Resmi 2025-04-26 09.11.30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085357" y="875875"/>
            <a:ext cx="20213286" cy="11964252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Shimony S, Stahl M, Stone RM. Acute Myeloid Leukemia: 2025 Update on Diagnosis, Risk-Stratification, and Management. Am J Hematol. 2025 May;100(5):860-891. doi: 10.1002/ajh.27625."/>
          <p:cNvSpPr txBox="1"/>
          <p:nvPr/>
        </p:nvSpPr>
        <p:spPr>
          <a:xfrm>
            <a:off x="293213" y="13149787"/>
            <a:ext cx="17321683" cy="3245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defTabSz="457200">
              <a:spcBef>
                <a:spcPts val="0"/>
              </a:spcBef>
              <a:defRPr sz="1600">
                <a:solidFill>
                  <a:srgbClr val="212121"/>
                </a:solidFill>
                <a:latin typeface="+mn-lt"/>
                <a:ea typeface="+mn-ea"/>
                <a:cs typeface="+mn-cs"/>
                <a:sym typeface="Helvetica Neue"/>
              </a:defRPr>
            </a:lvl1pPr>
          </a:lstStyle>
          <a:p>
            <a:pPr/>
            <a:r>
              <a:t>Shimony S, Stahl M, Stone RM. Acute Myeloid Leukemia: 2025 Update on Diagnosis, Risk-Stratification, and Management. Am J Hematol. 2025 May;100(5):860-891. doi: 10.1002/ajh.27625.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Tanı ?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b="1" sz="4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Tanı ?</a:t>
            </a:r>
          </a:p>
          <a:p>
            <a:pPr>
              <a:defRPr b="1" sz="4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Minimal rezidüel hastalık, neredeyiz?</a:t>
            </a:r>
          </a:p>
          <a:p>
            <a:pPr>
              <a:defRPr b="1" sz="47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Risk sınıflaması, yeni neler var?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Minimal rezidüel hastalık, neredeyiz?"/>
          <p:cNvSpPr txBox="1"/>
          <p:nvPr/>
        </p:nvSpPr>
        <p:spPr>
          <a:xfrm>
            <a:off x="6010943" y="6385235"/>
            <a:ext cx="12362112" cy="9455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60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Minimal rezidüel hastalık, neredeyiz?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MRD (minimal veya ölçülebilir rezidüel hastalık) AML'de prognostik, prediktif, izleme ve yanıt değerlendirmesi için kullanılan bir biyobelirteç,…"/>
          <p:cNvSpPr txBox="1"/>
          <p:nvPr>
            <p:ph type="body" idx="1"/>
          </p:nvPr>
        </p:nvSpPr>
        <p:spPr>
          <a:xfrm>
            <a:off x="138518" y="986371"/>
            <a:ext cx="12887984" cy="10940631"/>
          </a:xfrm>
          <a:prstGeom prst="rect">
            <a:avLst/>
          </a:prstGeom>
        </p:spPr>
        <p:txBody>
          <a:bodyPr/>
          <a:lstStyle/>
          <a:p>
            <a:pPr marL="0" indent="0" defTabSz="457200">
              <a:lnSpc>
                <a:spcPct val="120000"/>
              </a:lnSpc>
              <a:spcBef>
                <a:spcPts val="1200"/>
              </a:spcBef>
              <a:buSzTx/>
              <a:buNone/>
              <a:defRPr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320037" indent="-320037" algn="just" defTabSz="457200">
              <a:spcBef>
                <a:spcPts val="1200"/>
              </a:spcBef>
              <a:defRPr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MRD (minimal veya ölçülebilir rezidüel hastalık) AML'de prognostik, prediktif, izleme ve yanıt değerlendirmesi için kullanılan bir biyobelirteç,</a:t>
            </a:r>
          </a:p>
          <a:p>
            <a:pPr marL="320037" indent="-320037" algn="just" defTabSz="457200">
              <a:spcBef>
                <a:spcPts val="1200"/>
              </a:spcBef>
              <a:defRPr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MRD’yi değerlendirmek için en yaygın kullanılan iki teknoloji çok parametreli akış sitometrisi (MFC) ve gerçek zamanlı kantitatif PCR'dır (RT-qPCR),</a:t>
            </a:r>
          </a:p>
          <a:p>
            <a:pPr marL="320037" indent="-320037" algn="just" defTabSz="457200">
              <a:spcBef>
                <a:spcPts val="1200"/>
              </a:spcBef>
              <a:defRPr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Birincisi AML hastalarının çoğuna uygulanabilirken, ikincisi spesifik tanısal sitogenetik anormalliklerin veya mutasyonların bilinmesini gerektirir ve </a:t>
            </a:r>
            <a:r>
              <a:rPr i="1"/>
              <a:t>CBF </a:t>
            </a:r>
            <a:r>
              <a:t>veya </a:t>
            </a:r>
            <a:r>
              <a:rPr i="1"/>
              <a:t>NPM1 </a:t>
            </a:r>
            <a:r>
              <a:t>mutasyonları olan hastaları izlemek için yaygın olarak kullanılabilir, </a:t>
            </a:r>
          </a:p>
          <a:p>
            <a:pPr marL="320037" indent="-320037" algn="just" defTabSz="457200">
              <a:spcBef>
                <a:spcPts val="1200"/>
              </a:spcBef>
              <a:defRPr sz="42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Giderek daha fazla kullanılan diğer teknikler: Yeni nesil dizileme (NGS) ve digital droplet PCR (ddPCR; her biri yaklaşık 10</a:t>
            </a:r>
            <a:r>
              <a:rPr baseline="31999"/>
              <a:t>-6</a:t>
            </a:r>
            <a:r>
              <a:t>’a kadar hassas olabilir)</a:t>
            </a:r>
          </a:p>
        </p:txBody>
      </p:sp>
      <p:sp>
        <p:nvSpPr>
          <p:cNvPr id="189" name="J. M. Yoest, C. L. Shirai, and E. J. Duncavage, “Sequencing-Based Measurable Residual Disease Testing in Acute Myeloid Leukemia,” Frontiers in Cell and Development Biology 8, no. 8 (2020): 249, https:// doi.org/10.3389/fcell.2020.00249.…"/>
          <p:cNvSpPr txBox="1"/>
          <p:nvPr/>
        </p:nvSpPr>
        <p:spPr>
          <a:xfrm>
            <a:off x="138517" y="12312602"/>
            <a:ext cx="15740348" cy="10592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spcBef>
                <a:spcPts val="1200"/>
              </a:spcBef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J. M. Yoest, C. L. Shirai, and E. J. Duncavage, “Sequencing-Based Measurable Residual Disease Testing in Acute Myeloid Leukemia,” Frontiers in Cell and Development Biology 8, no. 8 (2020): 249, https:// doi.org/10.3389/fcell.2020.00249. </a:t>
            </a:r>
          </a:p>
          <a:p>
            <a:pPr defTabSz="457200">
              <a:spcBef>
                <a:spcPts val="1200"/>
              </a:spcBef>
              <a:defRPr sz="14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L. W. Dillon, G. Gui, K. M. Page, et al., “DNA Sequencing to Detect Residual Disease in Adults With Acute Myeloid Leukemia Prior to Hematopoietic Cell Transplant,” Journal of the American Medical Association 329, no. 9 (2023): 745. </a:t>
            </a:r>
          </a:p>
        </p:txBody>
      </p:sp>
      <p:pic>
        <p:nvPicPr>
          <p:cNvPr id="190" name="Resim 1" descr="Resim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3488829" y="2993769"/>
            <a:ext cx="10131603" cy="692583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Resim 2" descr="Resim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431566" y="649705"/>
            <a:ext cx="19212104" cy="11511468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Dikdörtgen 3"/>
          <p:cNvSpPr txBox="1"/>
          <p:nvPr/>
        </p:nvSpPr>
        <p:spPr>
          <a:xfrm>
            <a:off x="510940" y="12632391"/>
            <a:ext cx="12100563" cy="8818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>
              <a:defRPr sz="1800">
                <a:solidFill>
                  <a:srgbClr val="22222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</a:lstStyle>
          <a:p>
            <a:pPr/>
            <a:r>
              <a:t>Li W. Measurable Residual Disease Testing in Acute Leukemia: Technology and Clinical Significance. In: Li W, editor. Leukemia [Internet]. Brisbane (AU): Exon Publications; 2022 Oct 16. Chapter 5. Available from: https://www.ncbi.nlm.nih.gov/books/NBK586210/ doi: 10.36255/exon-publications-leukemia-measurable-residual-disease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MRD'nin prognostik değeri, nasıl ölçülürse ölçülsün, hem intensif-yoğun hem de daha az yoğun kemoterapi ile tedavi edilen hastalarda iyi belirlenmiş,…"/>
          <p:cNvSpPr txBox="1"/>
          <p:nvPr>
            <p:ph type="body" idx="1"/>
          </p:nvPr>
        </p:nvSpPr>
        <p:spPr>
          <a:xfrm>
            <a:off x="977419" y="774842"/>
            <a:ext cx="23061676" cy="10940631"/>
          </a:xfrm>
          <a:prstGeom prst="rect">
            <a:avLst/>
          </a:prstGeom>
        </p:spPr>
        <p:txBody>
          <a:bodyPr/>
          <a:lstStyle/>
          <a:p>
            <a:pPr marL="0" indent="0" defTabSz="429768">
              <a:lnSpc>
                <a:spcPct val="120000"/>
              </a:lnSpc>
              <a:spcBef>
                <a:spcPts val="1100"/>
              </a:spcBef>
              <a:buSzTx/>
              <a:buNone/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</a:p>
          <a:p>
            <a:pPr marL="128930" indent="-128930" defTabSz="429768">
              <a:spcBef>
                <a:spcPts val="1100"/>
              </a:spcBef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MRD'nin prognostik değeri, nasıl ölçülürse ölçülsün, hem intensif-yoğun hem de daha az yoğun kemoterapi ile tedavi edilen hastalarda iyi belirlenmiş,</a:t>
            </a:r>
          </a:p>
          <a:p>
            <a:pPr marL="128930" indent="-128930" defTabSz="429768">
              <a:spcBef>
                <a:spcPts val="1100"/>
              </a:spcBef>
              <a:defRPr i="1"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NPM1 </a:t>
            </a:r>
            <a:r>
              <a:rPr i="0"/>
              <a:t>mutasyonu olan 346 hastayı içeren bir çalışmada, iki kür yoğun kemoterapiden sonra bu gen için RT-qPCR ile %0,1 eşik değeriyle ölçülen MRD'nin bağımsız bir prognostik faktör olduğu bulunmuştur (mortalite için MRD pozitifliği HR: 4,38; %95 CI: 2,57 ila 7,47; </a:t>
            </a:r>
            <a:r>
              <a:t>p&lt;0</a:t>
            </a:r>
            <a:r>
              <a:rPr i="0"/>
              <a:t>,001),</a:t>
            </a:r>
          </a:p>
          <a:p>
            <a:pPr marL="128930" indent="-128930" defTabSz="429768">
              <a:spcBef>
                <a:spcPts val="1100"/>
              </a:spcBef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Yoğun şekilde tedavi edilen 430 hastada yapılan bir başka önemli çalışma, iki kemoterapi döngüsünden sonra CR'de MRD'nin faydasını, pozitiflik için ≥%0,02 kesme değerine sahip bir NGS paneli kullanarak değerlendirmiştir,</a:t>
            </a:r>
          </a:p>
          <a:p>
            <a:pPr marL="128930" indent="-128930" defTabSz="429768">
              <a:spcBef>
                <a:spcPts val="1100"/>
              </a:spcBef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Klonal hematopoezde sıklıkla mevcut olan </a:t>
            </a:r>
            <a:r>
              <a:rPr i="1"/>
              <a:t>DNMT3A</a:t>
            </a:r>
            <a:r>
              <a:t>, </a:t>
            </a:r>
            <a:r>
              <a:rPr i="1"/>
              <a:t>TET2</a:t>
            </a:r>
            <a:r>
              <a:t> ve </a:t>
            </a:r>
            <a:r>
              <a:rPr i="1"/>
              <a:t>ASXL1</a:t>
            </a:r>
            <a:r>
              <a:t>'deki mutasyonlar hariç olmak üzere, kalıcı MRD pozitifliği olan hastalar, tespit edilemeyen MRD'ye sahip olanlara göre daha yüksek 4 yıllık nüks oranlarına (%55,4'e karşı %31,9; tehlike oranı [HR], 2,14; </a:t>
            </a:r>
            <a:r>
              <a:rPr i="1"/>
              <a:t>p&lt;0</a:t>
            </a:r>
            <a:r>
              <a:t>,001) ve daha kötü 4 yıllık genel sağkalıma (%41,9'a karşı %66,1; ölüm için HR, 2,06; </a:t>
            </a:r>
            <a:r>
              <a:rPr i="1"/>
              <a:t>p&lt;0</a:t>
            </a:r>
            <a:r>
              <a:t>,001) sahip, </a:t>
            </a:r>
          </a:p>
          <a:p>
            <a:pPr marL="128930" indent="-128930" defTabSz="429768">
              <a:spcBef>
                <a:spcPts val="1100"/>
              </a:spcBef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Ayrıca NGS, tek başına MFC-MRD ile karşılaştırıldığında, her ikisi de negatif olan hastaların en düşük nüks oranına sahip olmasıyla (her ikisi de pozitif olduğunda %73, MFC-MRD veya NGS-MRD negatif olduğunda ~%50 ve her ikisi de negatif olduğunda %27, </a:t>
            </a:r>
            <a:r>
              <a:rPr i="1"/>
              <a:t>p &lt; </a:t>
            </a:r>
            <a:r>
              <a:t>0,001) ilave prognostik değere katkıda bulunmuştur. </a:t>
            </a:r>
          </a:p>
          <a:p>
            <a:pPr marL="128930" indent="-128930" defTabSz="429768">
              <a:spcBef>
                <a:spcPts val="1100"/>
              </a:spcBef>
              <a:defRPr sz="31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Yoğun tedavi edilen 11151 hasta arasında AML'de prognostik araç olarak MRD'nin meta-analizinde, MRD negatifliği elde etmek için ortalama OS HR 0,36 (%95 CI: 0,33-0,39) ve MRD negatifliği elde eden hastalarla etmeyenler arasında 5 yıllık OS %68'e karşı %34 </a:t>
            </a:r>
          </a:p>
        </p:txBody>
      </p:sp>
      <p:sp>
        <p:nvSpPr>
          <p:cNvPr id="196" name="A. Ivey, R. K. Hills, M. A. Simpson, et al., “Assessment of Minimal Residual Disease in Standard-Risk AML,” New England Journal of Medicine 374, no. 5 (2016): 422–433.…"/>
          <p:cNvSpPr txBox="1"/>
          <p:nvPr/>
        </p:nvSpPr>
        <p:spPr>
          <a:xfrm>
            <a:off x="138517" y="12492116"/>
            <a:ext cx="15740348" cy="131109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defTabSz="457200">
              <a:spcBef>
                <a:spcPts val="1200"/>
              </a:spcBef>
              <a:def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A. Ivey, R. K. Hills, M. A. Simpson, et al., “Assessment of Minimal Residual Disease in Standard-Risk AML,” New England Journal of Medicine 374, no. 5 (2016): 422–433. </a:t>
            </a:r>
          </a:p>
          <a:p>
            <a:pPr defTabSz="457200">
              <a:spcBef>
                <a:spcPts val="1200"/>
              </a:spcBef>
              <a:defRPr sz="1800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t>M. Jongen-Lavrencic, T. Grob, D. Hanekamp, et al., “Molecular Minimal Residual Disease in Acute Myeloid Leukemia,” New England Journal of Medicine 378, no. 13 (2018): 1189–1199.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53585F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38_MinimalistLight">
  <a:themeElements>
    <a:clrScheme name="38_MinimalistLigh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9FAABA"/>
      </a:accent1>
      <a:accent2>
        <a:srgbClr val="88A7B2"/>
      </a:accent2>
      <a:accent3>
        <a:srgbClr val="94B9A3"/>
      </a:accent3>
      <a:accent4>
        <a:srgbClr val="F0BE5E"/>
      </a:accent4>
      <a:accent5>
        <a:srgbClr val="D5B7B7"/>
      </a:accent5>
      <a:accent6>
        <a:srgbClr val="B894B1"/>
      </a:accent6>
      <a:hlink>
        <a:srgbClr val="0000FF"/>
      </a:hlink>
      <a:folHlink>
        <a:srgbClr val="FF00FF"/>
      </a:folHlink>
    </a:clrScheme>
    <a:fontScheme name="38_MinimalistLight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38_MinimalistLight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355600" rtl="0" fontAlgn="auto" latinLnBrk="0" hangingPunct="0">
          <a:lnSpc>
            <a:spcPct val="100000"/>
          </a:lnSpc>
          <a:spcBef>
            <a:spcPts val="47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000" u="none" kumimoji="0" normalizeH="0">
            <a:ln>
              <a:noFill/>
            </a:ln>
            <a:solidFill>
              <a:srgbClr val="53585F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